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media/audio1.bin" ContentType="audio/unknown"/>
  <Override PartName="/ppt/notesSlides/notesSlide2.xml" ContentType="application/vnd.openxmlformats-officedocument.presentationml.notesSlide+xml"/>
  <Override PartName="/ppt/media/audio2.bin" ContentType="audio/unknown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media/audio3.bin" ContentType="audio/unknown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media/audio4.bin" ContentType="audio/unknown"/>
  <Override PartName="/ppt/notesSlides/notesSlide8.xml" ContentType="application/vnd.openxmlformats-officedocument.presentationml.notesSlide+xml"/>
  <Override PartName="/ppt/media/audio5.bin" ContentType="audio/unknown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63" r:id="rId2"/>
    <p:sldId id="264" r:id="rId3"/>
    <p:sldId id="272" r:id="rId4"/>
    <p:sldId id="273" r:id="rId5"/>
    <p:sldId id="274" r:id="rId6"/>
    <p:sldId id="275" r:id="rId7"/>
    <p:sldId id="276" r:id="rId8"/>
    <p:sldId id="277" r:id="rId9"/>
    <p:sldId id="278" r:id="rId10"/>
  </p:sldIdLst>
  <p:sldSz cx="14630400" cy="8229600"/>
  <p:notesSz cx="6858000" cy="9144000"/>
  <p:defaultTextStyle>
    <a:defPPr>
      <a:defRPr lang="en-US"/>
    </a:defPPr>
    <a:lvl1pPr marL="0" algn="l" defTabSz="731520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1pPr>
    <a:lvl2pPr marL="731520" algn="l" defTabSz="731520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2pPr>
    <a:lvl3pPr marL="1463040" algn="l" defTabSz="731520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3pPr>
    <a:lvl4pPr marL="2194560" algn="l" defTabSz="731520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4pPr>
    <a:lvl5pPr marL="2926080" algn="l" defTabSz="731520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5pPr>
    <a:lvl6pPr marL="3657600" algn="l" defTabSz="731520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6pPr>
    <a:lvl7pPr marL="4389120" algn="l" defTabSz="731520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7pPr>
    <a:lvl8pPr marL="5120640" algn="l" defTabSz="731520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8pPr>
    <a:lvl9pPr marL="5852160" algn="l" defTabSz="731520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82" autoAdjust="0"/>
    <p:restoredTop sz="75212" autoAdjust="0"/>
  </p:normalViewPr>
  <p:slideViewPr>
    <p:cSldViewPr snapToGrid="0" snapToObjects="1">
      <p:cViewPr>
        <p:scale>
          <a:sx n="108" d="100"/>
          <a:sy n="108" d="100"/>
        </p:scale>
        <p:origin x="-80" y="-80"/>
      </p:cViewPr>
      <p:guideLst>
        <p:guide orient="horz" pos="2592"/>
        <p:guide pos="460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notesMaster" Target="notesMasters/notesMaster1.xml"/><Relationship Id="rId12" Type="http://schemas.openxmlformats.org/officeDocument/2006/relationships/printerSettings" Target="printerSettings/printerSettings1.bin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883669-2DE4-5D4B-B49A-BBF6074E5E2E}" type="datetimeFigureOut">
              <a:rPr lang="en-US" smtClean="0"/>
              <a:t>28/07/14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E52486-EBAC-BC4D-B4D3-2D2EC35050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6773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73152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1pPr>
    <a:lvl2pPr marL="731520" algn="l" defTabSz="73152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2pPr>
    <a:lvl3pPr marL="1463040" algn="l" defTabSz="73152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3pPr>
    <a:lvl4pPr marL="2194560" algn="l" defTabSz="73152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4pPr>
    <a:lvl5pPr marL="2926080" algn="l" defTabSz="73152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5pPr>
    <a:lvl6pPr marL="3657600" algn="l" defTabSz="73152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6pPr>
    <a:lvl7pPr marL="4389120" algn="l" defTabSz="73152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7pPr>
    <a:lvl8pPr marL="5120640" algn="l" defTabSz="73152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8pPr>
    <a:lvl9pPr marL="5852160" algn="l" defTabSz="73152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9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Let me show you an example of the more practical things that we will learn to do</a:t>
            </a:r>
            <a:r>
              <a:rPr lang="en-US" sz="19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using </a:t>
            </a:r>
            <a:r>
              <a:rPr lang="en-US" sz="19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</a:t>
            </a:r>
            <a:r>
              <a:rPr lang="en-US" sz="19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software</a:t>
            </a:r>
            <a:r>
              <a:rPr lang="en-US" sz="19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to </a:t>
            </a:r>
            <a:r>
              <a:rPr lang="en-US" sz="1900" kern="1200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 developed </a:t>
            </a:r>
            <a:r>
              <a:rPr lang="en-US" sz="19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 used </a:t>
            </a:r>
            <a:r>
              <a:rPr lang="en-US" sz="19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the course.</a:t>
            </a:r>
          </a:p>
          <a:p>
            <a:endParaRPr lang="en-US" sz="19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dirty="0" smtClean="0"/>
              <a:t>This is the spectrogram of a sound I played</a:t>
            </a:r>
            <a:r>
              <a:rPr lang="en-US" baseline="0" dirty="0" smtClean="0"/>
              <a:t> in my cello.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E52486-EBAC-BC4D-B4D3-2D2EC35050B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0274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From the spectrum we can identify the fundamental frequency of the sound, which can be synthesized as a </a:t>
            </a:r>
            <a:r>
              <a:rPr lang="en-US" dirty="0" err="1" smtClean="0"/>
              <a:t>sinewave</a:t>
            </a:r>
            <a:r>
              <a:rPr lang="en-US" dirty="0" smtClean="0"/>
              <a:t>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E52486-EBAC-BC4D-B4D3-2D2EC35050B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482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can then detect the harmonics of that fundamental frequency.</a:t>
            </a:r>
            <a:r>
              <a:rPr lang="en-US" baseline="0" dirty="0" smtClean="0"/>
              <a:t> </a:t>
            </a:r>
          </a:p>
          <a:p>
            <a:endParaRPr lang="en-US" baseline="0" dirty="0" smtClean="0"/>
          </a:p>
          <a:p>
            <a:r>
              <a:rPr lang="en-US" baseline="0" dirty="0" smtClean="0"/>
              <a:t>B</a:t>
            </a:r>
            <a:r>
              <a:rPr lang="en-US" dirty="0" smtClean="0"/>
              <a:t>ut there is more to the sound than just the harmonics.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E52486-EBAC-BC4D-B4D3-2D2EC35050B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482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If we subtract them from the original sound we</a:t>
            </a:r>
            <a:r>
              <a:rPr lang="en-US" baseline="0" dirty="0" smtClean="0"/>
              <a:t> can</a:t>
            </a:r>
            <a:r>
              <a:rPr lang="en-US" dirty="0" smtClean="0"/>
              <a:t> get the spectrum of what is left,</a:t>
            </a:r>
            <a:r>
              <a:rPr lang="en-US" baseline="0" dirty="0" smtClean="0"/>
              <a:t> and listen to it.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E52486-EBAC-BC4D-B4D3-2D2EC35050B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482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residual signal can be approximated with an stochastic model,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E52486-EBAC-BC4D-B4D3-2D2EC35050B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482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and we can put it together with the harmonics to obtain a representation</a:t>
            </a:r>
            <a:r>
              <a:rPr lang="en-US" baseline="0" dirty="0" smtClean="0"/>
              <a:t> with which</a:t>
            </a:r>
            <a:r>
              <a:rPr lang="en-US" dirty="0" smtClean="0"/>
              <a:t> we can do many things,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E52486-EBAC-BC4D-B4D3-2D2EC35050B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482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like synthesizing a sound with the notes changed,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E52486-EBAC-BC4D-B4D3-2D2EC35050B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482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or we can generate some weird sound like this one,</a:t>
            </a:r>
          </a:p>
          <a:p>
            <a:endParaRPr lang="en-US" dirty="0" smtClean="0"/>
          </a:p>
          <a:p>
            <a:r>
              <a:rPr lang="en-US" sz="19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number of possible transformations is infinite; only bounded by your own creativity. 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E52486-EBAC-BC4D-B4D3-2D2EC35050B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482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number of possible transformations is infinite; only bounded by your creativity. </a:t>
            </a:r>
            <a:r>
              <a:rPr lang="en-US" baseline="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E52486-EBAC-BC4D-B4D3-2D2EC35050B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4116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2556511"/>
            <a:ext cx="12435840" cy="1764030"/>
          </a:xfrm>
        </p:spPr>
        <p:txBody>
          <a:bodyPr/>
          <a:lstStyle/>
          <a:p>
            <a:r>
              <a:rPr lang="es-ES_tradnl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94560" y="4663440"/>
            <a:ext cx="10241280" cy="210312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52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_tradnl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706A2-A15D-454F-BD37-13C2E8E7902B}" type="datetimeFigureOut">
              <a:rPr lang="en-US" smtClean="0"/>
              <a:t>28/07/14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8C87E-E6C5-9E4F-BC20-6C42E0A807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7062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706A2-A15D-454F-BD37-13C2E8E7902B}" type="datetimeFigureOut">
              <a:rPr lang="en-US" smtClean="0"/>
              <a:t>28/07/14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8C87E-E6C5-9E4F-BC20-6C42E0A807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5692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607040" y="329567"/>
            <a:ext cx="3291840" cy="7021830"/>
          </a:xfrm>
        </p:spPr>
        <p:txBody>
          <a:bodyPr vert="eaVert"/>
          <a:lstStyle/>
          <a:p>
            <a:r>
              <a:rPr lang="es-ES_tradnl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31520" y="329567"/>
            <a:ext cx="9631680" cy="7021830"/>
          </a:xfrm>
        </p:spPr>
        <p:txBody>
          <a:bodyPr vert="eaVert"/>
          <a:lstStyle/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706A2-A15D-454F-BD37-13C2E8E7902B}" type="datetimeFigureOut">
              <a:rPr lang="en-US" smtClean="0"/>
              <a:t>28/07/14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8C87E-E6C5-9E4F-BC20-6C42E0A807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54848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706A2-A15D-454F-BD37-13C2E8E7902B}" type="datetimeFigureOut">
              <a:rPr lang="en-US" smtClean="0"/>
              <a:t>28/07/14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8C87E-E6C5-9E4F-BC20-6C42E0A807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6955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5701" y="5288281"/>
            <a:ext cx="12435840" cy="1634490"/>
          </a:xfrm>
        </p:spPr>
        <p:txBody>
          <a:bodyPr anchor="t"/>
          <a:lstStyle>
            <a:lvl1pPr algn="l">
              <a:defRPr sz="6400" b="1" cap="all"/>
            </a:lvl1pPr>
          </a:lstStyle>
          <a:p>
            <a:r>
              <a:rPr lang="es-ES_tradnl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5701" y="3488056"/>
            <a:ext cx="12435840" cy="1800224"/>
          </a:xfrm>
        </p:spPr>
        <p:txBody>
          <a:bodyPr anchor="b"/>
          <a:lstStyle>
            <a:lvl1pPr marL="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1pPr>
            <a:lvl2pPr marL="731520" indent="0">
              <a:buNone/>
              <a:defRPr sz="2900">
                <a:solidFill>
                  <a:schemeClr val="tx1">
                    <a:tint val="75000"/>
                  </a:schemeClr>
                </a:solidFill>
              </a:defRPr>
            </a:lvl2pPr>
            <a:lvl3pPr marL="1463040" indent="0">
              <a:buNone/>
              <a:defRPr sz="2600">
                <a:solidFill>
                  <a:schemeClr val="tx1">
                    <a:tint val="75000"/>
                  </a:schemeClr>
                </a:solidFill>
              </a:defRPr>
            </a:lvl3pPr>
            <a:lvl4pPr marL="219456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4pPr>
            <a:lvl5pPr marL="292608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5pPr>
            <a:lvl6pPr marL="365760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6pPr>
            <a:lvl7pPr marL="438912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7pPr>
            <a:lvl8pPr marL="512064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8pPr>
            <a:lvl9pPr marL="585216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706A2-A15D-454F-BD37-13C2E8E7902B}" type="datetimeFigureOut">
              <a:rPr lang="en-US" smtClean="0"/>
              <a:t>28/07/14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8C87E-E6C5-9E4F-BC20-6C42E0A807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1486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31520" y="1920242"/>
            <a:ext cx="6461760" cy="5431155"/>
          </a:xfrm>
        </p:spPr>
        <p:txBody>
          <a:bodyPr/>
          <a:lstStyle>
            <a:lvl1pPr>
              <a:defRPr sz="4500"/>
            </a:lvl1pPr>
            <a:lvl2pPr>
              <a:defRPr sz="3800"/>
            </a:lvl2pPr>
            <a:lvl3pPr>
              <a:defRPr sz="3200"/>
            </a:lvl3pPr>
            <a:lvl4pPr>
              <a:defRPr sz="2900"/>
            </a:lvl4pPr>
            <a:lvl5pPr>
              <a:defRPr sz="2900"/>
            </a:lvl5pPr>
            <a:lvl6pPr>
              <a:defRPr sz="2900"/>
            </a:lvl6pPr>
            <a:lvl7pPr>
              <a:defRPr sz="2900"/>
            </a:lvl7pPr>
            <a:lvl8pPr>
              <a:defRPr sz="2900"/>
            </a:lvl8pPr>
            <a:lvl9pPr>
              <a:defRPr sz="2900"/>
            </a:lvl9pPr>
          </a:lstStyle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37120" y="1920242"/>
            <a:ext cx="6461760" cy="5431155"/>
          </a:xfrm>
        </p:spPr>
        <p:txBody>
          <a:bodyPr/>
          <a:lstStyle>
            <a:lvl1pPr>
              <a:defRPr sz="4500"/>
            </a:lvl1pPr>
            <a:lvl2pPr>
              <a:defRPr sz="3800"/>
            </a:lvl2pPr>
            <a:lvl3pPr>
              <a:defRPr sz="3200"/>
            </a:lvl3pPr>
            <a:lvl4pPr>
              <a:defRPr sz="2900"/>
            </a:lvl4pPr>
            <a:lvl5pPr>
              <a:defRPr sz="2900"/>
            </a:lvl5pPr>
            <a:lvl6pPr>
              <a:defRPr sz="2900"/>
            </a:lvl6pPr>
            <a:lvl7pPr>
              <a:defRPr sz="2900"/>
            </a:lvl7pPr>
            <a:lvl8pPr>
              <a:defRPr sz="2900"/>
            </a:lvl8pPr>
            <a:lvl9pPr>
              <a:defRPr sz="2900"/>
            </a:lvl9pPr>
          </a:lstStyle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706A2-A15D-454F-BD37-13C2E8E7902B}" type="datetimeFigureOut">
              <a:rPr lang="en-US" smtClean="0"/>
              <a:t>28/07/14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8C87E-E6C5-9E4F-BC20-6C42E0A807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1368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_tradnl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1520" y="1842136"/>
            <a:ext cx="6464301" cy="767715"/>
          </a:xfrm>
        </p:spPr>
        <p:txBody>
          <a:bodyPr anchor="b"/>
          <a:lstStyle>
            <a:lvl1pPr marL="0" indent="0">
              <a:buNone/>
              <a:defRPr sz="3800" b="1"/>
            </a:lvl1pPr>
            <a:lvl2pPr marL="731520" indent="0">
              <a:buNone/>
              <a:defRPr sz="3200" b="1"/>
            </a:lvl2pPr>
            <a:lvl3pPr marL="1463040" indent="0">
              <a:buNone/>
              <a:defRPr sz="2900" b="1"/>
            </a:lvl3pPr>
            <a:lvl4pPr marL="2194560" indent="0">
              <a:buNone/>
              <a:defRPr sz="2600" b="1"/>
            </a:lvl4pPr>
            <a:lvl5pPr marL="2926080" indent="0">
              <a:buNone/>
              <a:defRPr sz="2600" b="1"/>
            </a:lvl5pPr>
            <a:lvl6pPr marL="3657600" indent="0">
              <a:buNone/>
              <a:defRPr sz="2600" b="1"/>
            </a:lvl6pPr>
            <a:lvl7pPr marL="4389120" indent="0">
              <a:buNone/>
              <a:defRPr sz="2600" b="1"/>
            </a:lvl7pPr>
            <a:lvl8pPr marL="5120640" indent="0">
              <a:buNone/>
              <a:defRPr sz="2600" b="1"/>
            </a:lvl8pPr>
            <a:lvl9pPr marL="5852160" indent="0">
              <a:buNone/>
              <a:defRPr sz="2600" b="1"/>
            </a:lvl9pPr>
          </a:lstStyle>
          <a:p>
            <a:pPr lvl="0"/>
            <a:r>
              <a:rPr lang="es-ES_tradnl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31520" y="2609849"/>
            <a:ext cx="6464301" cy="4741546"/>
          </a:xfrm>
        </p:spPr>
        <p:txBody>
          <a:bodyPr/>
          <a:lstStyle>
            <a:lvl1pPr>
              <a:defRPr sz="3800"/>
            </a:lvl1pPr>
            <a:lvl2pPr>
              <a:defRPr sz="3200"/>
            </a:lvl2pPr>
            <a:lvl3pPr>
              <a:defRPr sz="2900"/>
            </a:lvl3pPr>
            <a:lvl4pPr>
              <a:defRPr sz="2600"/>
            </a:lvl4pPr>
            <a:lvl5pPr>
              <a:defRPr sz="2600"/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432042" y="1842136"/>
            <a:ext cx="6466840" cy="767715"/>
          </a:xfrm>
        </p:spPr>
        <p:txBody>
          <a:bodyPr anchor="b"/>
          <a:lstStyle>
            <a:lvl1pPr marL="0" indent="0">
              <a:buNone/>
              <a:defRPr sz="3800" b="1"/>
            </a:lvl1pPr>
            <a:lvl2pPr marL="731520" indent="0">
              <a:buNone/>
              <a:defRPr sz="3200" b="1"/>
            </a:lvl2pPr>
            <a:lvl3pPr marL="1463040" indent="0">
              <a:buNone/>
              <a:defRPr sz="2900" b="1"/>
            </a:lvl3pPr>
            <a:lvl4pPr marL="2194560" indent="0">
              <a:buNone/>
              <a:defRPr sz="2600" b="1"/>
            </a:lvl4pPr>
            <a:lvl5pPr marL="2926080" indent="0">
              <a:buNone/>
              <a:defRPr sz="2600" b="1"/>
            </a:lvl5pPr>
            <a:lvl6pPr marL="3657600" indent="0">
              <a:buNone/>
              <a:defRPr sz="2600" b="1"/>
            </a:lvl6pPr>
            <a:lvl7pPr marL="4389120" indent="0">
              <a:buNone/>
              <a:defRPr sz="2600" b="1"/>
            </a:lvl7pPr>
            <a:lvl8pPr marL="5120640" indent="0">
              <a:buNone/>
              <a:defRPr sz="2600" b="1"/>
            </a:lvl8pPr>
            <a:lvl9pPr marL="5852160" indent="0">
              <a:buNone/>
              <a:defRPr sz="2600" b="1"/>
            </a:lvl9pPr>
          </a:lstStyle>
          <a:p>
            <a:pPr lvl="0"/>
            <a:r>
              <a:rPr lang="es-ES_tradnl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32042" y="2609849"/>
            <a:ext cx="6466840" cy="4741546"/>
          </a:xfrm>
        </p:spPr>
        <p:txBody>
          <a:bodyPr/>
          <a:lstStyle>
            <a:lvl1pPr>
              <a:defRPr sz="3800"/>
            </a:lvl1pPr>
            <a:lvl2pPr>
              <a:defRPr sz="3200"/>
            </a:lvl2pPr>
            <a:lvl3pPr>
              <a:defRPr sz="2900"/>
            </a:lvl3pPr>
            <a:lvl4pPr>
              <a:defRPr sz="2600"/>
            </a:lvl4pPr>
            <a:lvl5pPr>
              <a:defRPr sz="2600"/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706A2-A15D-454F-BD37-13C2E8E7902B}" type="datetimeFigureOut">
              <a:rPr lang="en-US" smtClean="0"/>
              <a:t>28/07/14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8C87E-E6C5-9E4F-BC20-6C42E0A807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9176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706A2-A15D-454F-BD37-13C2E8E7902B}" type="datetimeFigureOut">
              <a:rPr lang="en-US" smtClean="0"/>
              <a:t>28/07/14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8C87E-E6C5-9E4F-BC20-6C42E0A807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8565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706A2-A15D-454F-BD37-13C2E8E7902B}" type="datetimeFigureOut">
              <a:rPr lang="en-US" smtClean="0"/>
              <a:t>28/07/14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8C87E-E6C5-9E4F-BC20-6C42E0A807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0616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1522" y="327659"/>
            <a:ext cx="4813301" cy="1394461"/>
          </a:xfrm>
        </p:spPr>
        <p:txBody>
          <a:bodyPr anchor="b"/>
          <a:lstStyle>
            <a:lvl1pPr algn="l">
              <a:defRPr sz="3200" b="1"/>
            </a:lvl1pPr>
          </a:lstStyle>
          <a:p>
            <a:r>
              <a:rPr lang="es-ES_tradnl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20080" y="327662"/>
            <a:ext cx="8178800" cy="7023736"/>
          </a:xfrm>
        </p:spPr>
        <p:txBody>
          <a:bodyPr/>
          <a:lstStyle>
            <a:lvl1pPr>
              <a:defRPr sz="5100"/>
            </a:lvl1pPr>
            <a:lvl2pPr>
              <a:defRPr sz="4500"/>
            </a:lvl2pPr>
            <a:lvl3pPr>
              <a:defRPr sz="3800"/>
            </a:lvl3pPr>
            <a:lvl4pPr>
              <a:defRPr sz="3200"/>
            </a:lvl4pPr>
            <a:lvl5pPr>
              <a:defRPr sz="3200"/>
            </a:lvl5pPr>
            <a:lvl6pPr>
              <a:defRPr sz="3200"/>
            </a:lvl6pPr>
            <a:lvl7pPr>
              <a:defRPr sz="3200"/>
            </a:lvl7pPr>
            <a:lvl8pPr>
              <a:defRPr sz="3200"/>
            </a:lvl8pPr>
            <a:lvl9pPr>
              <a:defRPr sz="3200"/>
            </a:lvl9pPr>
          </a:lstStyle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31522" y="1722123"/>
            <a:ext cx="4813301" cy="5629275"/>
          </a:xfrm>
        </p:spPr>
        <p:txBody>
          <a:bodyPr/>
          <a:lstStyle>
            <a:lvl1pPr marL="0" indent="0">
              <a:buNone/>
              <a:defRPr sz="2200"/>
            </a:lvl1pPr>
            <a:lvl2pPr marL="731520" indent="0">
              <a:buNone/>
              <a:defRPr sz="1900"/>
            </a:lvl2pPr>
            <a:lvl3pPr marL="1463040" indent="0">
              <a:buNone/>
              <a:defRPr sz="1600"/>
            </a:lvl3pPr>
            <a:lvl4pPr marL="2194560" indent="0">
              <a:buNone/>
              <a:defRPr sz="1400"/>
            </a:lvl4pPr>
            <a:lvl5pPr marL="2926080" indent="0">
              <a:buNone/>
              <a:defRPr sz="1400"/>
            </a:lvl5pPr>
            <a:lvl6pPr marL="3657600" indent="0">
              <a:buNone/>
              <a:defRPr sz="1400"/>
            </a:lvl6pPr>
            <a:lvl7pPr marL="4389120" indent="0">
              <a:buNone/>
              <a:defRPr sz="1400"/>
            </a:lvl7pPr>
            <a:lvl8pPr marL="5120640" indent="0">
              <a:buNone/>
              <a:defRPr sz="1400"/>
            </a:lvl8pPr>
            <a:lvl9pPr marL="5852160" indent="0">
              <a:buNone/>
              <a:defRPr sz="1400"/>
            </a:lvl9pPr>
          </a:lstStyle>
          <a:p>
            <a:pPr lvl="0"/>
            <a:r>
              <a:rPr lang="es-ES_tradnl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706A2-A15D-454F-BD37-13C2E8E7902B}" type="datetimeFigureOut">
              <a:rPr lang="en-US" smtClean="0"/>
              <a:t>28/07/14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8C87E-E6C5-9E4F-BC20-6C42E0A807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0414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67661" y="5760720"/>
            <a:ext cx="8778240" cy="680086"/>
          </a:xfrm>
        </p:spPr>
        <p:txBody>
          <a:bodyPr anchor="b"/>
          <a:lstStyle>
            <a:lvl1pPr algn="l">
              <a:defRPr sz="3200" b="1"/>
            </a:lvl1pPr>
          </a:lstStyle>
          <a:p>
            <a:r>
              <a:rPr lang="es-ES_tradnl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67661" y="735330"/>
            <a:ext cx="8778240" cy="4937760"/>
          </a:xfrm>
        </p:spPr>
        <p:txBody>
          <a:bodyPr/>
          <a:lstStyle>
            <a:lvl1pPr marL="0" indent="0">
              <a:buNone/>
              <a:defRPr sz="5100"/>
            </a:lvl1pPr>
            <a:lvl2pPr marL="731520" indent="0">
              <a:buNone/>
              <a:defRPr sz="4500"/>
            </a:lvl2pPr>
            <a:lvl3pPr marL="1463040" indent="0">
              <a:buNone/>
              <a:defRPr sz="3800"/>
            </a:lvl3pPr>
            <a:lvl4pPr marL="2194560" indent="0">
              <a:buNone/>
              <a:defRPr sz="3200"/>
            </a:lvl4pPr>
            <a:lvl5pPr marL="2926080" indent="0">
              <a:buNone/>
              <a:defRPr sz="3200"/>
            </a:lvl5pPr>
            <a:lvl6pPr marL="3657600" indent="0">
              <a:buNone/>
              <a:defRPr sz="3200"/>
            </a:lvl6pPr>
            <a:lvl7pPr marL="4389120" indent="0">
              <a:buNone/>
              <a:defRPr sz="3200"/>
            </a:lvl7pPr>
            <a:lvl8pPr marL="5120640" indent="0">
              <a:buNone/>
              <a:defRPr sz="3200"/>
            </a:lvl8pPr>
            <a:lvl9pPr marL="5852160" indent="0">
              <a:buNone/>
              <a:defRPr sz="32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867661" y="6440806"/>
            <a:ext cx="8778240" cy="965835"/>
          </a:xfrm>
        </p:spPr>
        <p:txBody>
          <a:bodyPr/>
          <a:lstStyle>
            <a:lvl1pPr marL="0" indent="0">
              <a:buNone/>
              <a:defRPr sz="2200"/>
            </a:lvl1pPr>
            <a:lvl2pPr marL="731520" indent="0">
              <a:buNone/>
              <a:defRPr sz="1900"/>
            </a:lvl2pPr>
            <a:lvl3pPr marL="1463040" indent="0">
              <a:buNone/>
              <a:defRPr sz="1600"/>
            </a:lvl3pPr>
            <a:lvl4pPr marL="2194560" indent="0">
              <a:buNone/>
              <a:defRPr sz="1400"/>
            </a:lvl4pPr>
            <a:lvl5pPr marL="2926080" indent="0">
              <a:buNone/>
              <a:defRPr sz="1400"/>
            </a:lvl5pPr>
            <a:lvl6pPr marL="3657600" indent="0">
              <a:buNone/>
              <a:defRPr sz="1400"/>
            </a:lvl6pPr>
            <a:lvl7pPr marL="4389120" indent="0">
              <a:buNone/>
              <a:defRPr sz="1400"/>
            </a:lvl7pPr>
            <a:lvl8pPr marL="5120640" indent="0">
              <a:buNone/>
              <a:defRPr sz="1400"/>
            </a:lvl8pPr>
            <a:lvl9pPr marL="5852160" indent="0">
              <a:buNone/>
              <a:defRPr sz="1400"/>
            </a:lvl9pPr>
          </a:lstStyle>
          <a:p>
            <a:pPr lvl="0"/>
            <a:r>
              <a:rPr lang="es-ES_tradnl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706A2-A15D-454F-BD37-13C2E8E7902B}" type="datetimeFigureOut">
              <a:rPr lang="en-US" smtClean="0"/>
              <a:t>28/07/14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8C87E-E6C5-9E4F-BC20-6C42E0A807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711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31520" y="329566"/>
            <a:ext cx="13167360" cy="1371600"/>
          </a:xfrm>
          <a:prstGeom prst="rect">
            <a:avLst/>
          </a:prstGeom>
        </p:spPr>
        <p:txBody>
          <a:bodyPr vert="horz" lIns="146304" tIns="73152" rIns="146304" bIns="73152" rtlCol="0" anchor="ctr">
            <a:normAutofit/>
          </a:bodyPr>
          <a:lstStyle/>
          <a:p>
            <a:r>
              <a:rPr lang="es-ES_tradnl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1520" y="1920242"/>
            <a:ext cx="13167360" cy="5431155"/>
          </a:xfrm>
          <a:prstGeom prst="rect">
            <a:avLst/>
          </a:prstGeom>
        </p:spPr>
        <p:txBody>
          <a:bodyPr vert="horz" lIns="146304" tIns="73152" rIns="146304" bIns="73152" rtlCol="0">
            <a:normAutofit/>
          </a:bodyPr>
          <a:lstStyle/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31520" y="7627621"/>
            <a:ext cx="3413760" cy="438150"/>
          </a:xfrm>
          <a:prstGeom prst="rect">
            <a:avLst/>
          </a:prstGeom>
        </p:spPr>
        <p:txBody>
          <a:bodyPr vert="horz" lIns="146304" tIns="73152" rIns="146304" bIns="73152" rtlCol="0" anchor="ctr"/>
          <a:lstStyle>
            <a:lvl1pPr algn="l">
              <a:defRPr sz="1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B706A2-A15D-454F-BD37-13C2E8E7902B}" type="datetimeFigureOut">
              <a:rPr lang="en-US" smtClean="0"/>
              <a:t>28/07/14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998720" y="7627621"/>
            <a:ext cx="4632960" cy="438150"/>
          </a:xfrm>
          <a:prstGeom prst="rect">
            <a:avLst/>
          </a:prstGeom>
        </p:spPr>
        <p:txBody>
          <a:bodyPr vert="horz" lIns="146304" tIns="73152" rIns="146304" bIns="73152" rtlCol="0" anchor="ctr"/>
          <a:lstStyle>
            <a:lvl1pPr algn="ctr">
              <a:defRPr sz="1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85120" y="7627621"/>
            <a:ext cx="3413760" cy="438150"/>
          </a:xfrm>
          <a:prstGeom prst="rect">
            <a:avLst/>
          </a:prstGeom>
        </p:spPr>
        <p:txBody>
          <a:bodyPr vert="horz" lIns="146304" tIns="73152" rIns="146304" bIns="73152" rtlCol="0" anchor="ctr"/>
          <a:lstStyle>
            <a:lvl1pPr algn="r">
              <a:defRPr sz="1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48C87E-E6C5-9E4F-BC20-6C42E0A807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4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731520" rtl="0" eaLnBrk="1" latinLnBrk="0" hangingPunct="1">
        <a:spcBef>
          <a:spcPct val="0"/>
        </a:spcBef>
        <a:buNone/>
        <a:defRPr sz="7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48640" indent="-548640" algn="l" defTabSz="731520" rtl="0" eaLnBrk="1" latinLnBrk="0" hangingPunct="1">
        <a:spcBef>
          <a:spcPct val="20000"/>
        </a:spcBef>
        <a:buFont typeface="Arial"/>
        <a:buChar char="•"/>
        <a:defRPr sz="5100" kern="1200">
          <a:solidFill>
            <a:schemeClr val="tx1"/>
          </a:solidFill>
          <a:latin typeface="+mn-lt"/>
          <a:ea typeface="+mn-ea"/>
          <a:cs typeface="+mn-cs"/>
        </a:defRPr>
      </a:lvl1pPr>
      <a:lvl2pPr marL="1188720" indent="-457200" algn="l" defTabSz="731520" rtl="0" eaLnBrk="1" latinLnBrk="0" hangingPunct="1">
        <a:spcBef>
          <a:spcPct val="20000"/>
        </a:spcBef>
        <a:buFont typeface="Arial"/>
        <a:buChar char="–"/>
        <a:defRPr sz="45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indent="-365760" algn="l" defTabSz="731520" rtl="0" eaLnBrk="1" latinLnBrk="0" hangingPunct="1">
        <a:spcBef>
          <a:spcPct val="20000"/>
        </a:spcBef>
        <a:buFont typeface="Arial"/>
        <a:buChar char="•"/>
        <a:defRPr sz="3800" kern="1200">
          <a:solidFill>
            <a:schemeClr val="tx1"/>
          </a:solidFill>
          <a:latin typeface="+mn-lt"/>
          <a:ea typeface="+mn-ea"/>
          <a:cs typeface="+mn-cs"/>
        </a:defRPr>
      </a:lvl3pPr>
      <a:lvl4pPr marL="2560320" indent="-365760" algn="l" defTabSz="731520" rtl="0" eaLnBrk="1" latinLnBrk="0" hangingPunct="1">
        <a:spcBef>
          <a:spcPct val="20000"/>
        </a:spcBef>
        <a:buFont typeface="Arial"/>
        <a:buChar char="–"/>
        <a:defRPr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3291840" indent="-365760" algn="l" defTabSz="731520" rtl="0" eaLnBrk="1" latinLnBrk="0" hangingPunct="1">
        <a:spcBef>
          <a:spcPct val="20000"/>
        </a:spcBef>
        <a:buFont typeface="Arial"/>
        <a:buChar char="»"/>
        <a:defRPr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4023360" indent="-365760" algn="l" defTabSz="73152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754880" indent="-365760" algn="l" defTabSz="73152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486400" indent="-365760" algn="l" defTabSz="73152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217920" indent="-365760" algn="l" defTabSz="73152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3152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731520" algn="l" defTabSz="73152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2pPr>
      <a:lvl3pPr marL="1463040" algn="l" defTabSz="73152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3pPr>
      <a:lvl4pPr marL="2194560" algn="l" defTabSz="73152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4pPr>
      <a:lvl5pPr marL="2926080" algn="l" defTabSz="73152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5pPr>
      <a:lvl6pPr marL="3657600" algn="l" defTabSz="73152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6pPr>
      <a:lvl7pPr marL="4389120" algn="l" defTabSz="73152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7pPr>
      <a:lvl8pPr marL="5120640" algn="l" defTabSz="73152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8pPr>
      <a:lvl9pPr marL="5852160" algn="l" defTabSz="73152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bin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audio" Target="../media/audio2.bin"/><Relationship Id="rId4" Type="http://schemas.openxmlformats.org/officeDocument/2006/relationships/image" Target="../media/image2.png"/><Relationship Id="rId5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audio" Target="../media/audio3.bin"/><Relationship Id="rId4" Type="http://schemas.openxmlformats.org/officeDocument/2006/relationships/image" Target="../media/image4.png"/><Relationship Id="rId5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audio" Target="../media/audio4.bin"/><Relationship Id="rId4" Type="http://schemas.openxmlformats.org/officeDocument/2006/relationships/image" Target="../media/image7.png"/><Relationship Id="rId5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audio" Target="../media/audio5.bin"/><Relationship Id="rId4" Type="http://schemas.openxmlformats.org/officeDocument/2006/relationships/image" Target="../media/image8.png"/><Relationship Id="rId5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ello-phrase-spectrogr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411480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790569" y="375975"/>
            <a:ext cx="0" cy="3154680"/>
          </a:xfrm>
          <a:prstGeom prst="line">
            <a:avLst/>
          </a:prstGeom>
          <a:ln w="28575" cmpd="sng">
            <a:solidFill>
              <a:schemeClr val="tx1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69187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22 2.98496E-6 L 0.93597 0.00115 " pathEditMode="relative" rAng="0" ptsTypes="AA">
                                      <p:cBhvr>
                                        <p:cTn id="6" dur="848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787" y="58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ello-phrase.wav"/>
                                        </p:tgtEl>
                                      </p:cMediaNode>
                                    </p:audio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5"/>
                                            </p:cond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par>
              <p:cTn id="7"/>
            </p:par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ello-phrase-f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14800"/>
            <a:ext cx="14630400" cy="4114800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789177" y="4472277"/>
            <a:ext cx="0" cy="3154680"/>
          </a:xfrm>
          <a:prstGeom prst="line">
            <a:avLst/>
          </a:prstGeom>
          <a:ln w="28575" cmpd="sng">
            <a:solidFill>
              <a:schemeClr val="tx1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cello-phrase-spectrogra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5281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42956E-7 -2.88083E-6 L 0.93564 0.00367 " pathEditMode="relative" rAng="0" ptsTypes="AA">
                                      <p:cBhvr>
                                        <p:cTn id="6" dur="848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777" y="174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ello-phrase-f0.wav"/>
                                        </p:tgtEl>
                                      </p:cMediaNode>
                                    </p:audio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5"/>
                                            </p:cond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par>
              <p:cTn id="7"/>
            </p:par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lo-phrase-spectrogr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4114800"/>
          </a:xfrm>
          <a:prstGeom prst="rect">
            <a:avLst/>
          </a:prstGeom>
        </p:spPr>
      </p:pic>
      <p:pic>
        <p:nvPicPr>
          <p:cNvPr id="2" name="Picture 1" descr="cello-phrase-harmonic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14800"/>
            <a:ext cx="146304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9051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par>
              <p:cTn id="2"/>
            </p:par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ello-phrase-residual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14800"/>
            <a:ext cx="14630400" cy="4114800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789177" y="4472277"/>
            <a:ext cx="0" cy="3154680"/>
          </a:xfrm>
          <a:prstGeom prst="line">
            <a:avLst/>
          </a:prstGeom>
          <a:ln w="28575" cmpd="sng">
            <a:solidFill>
              <a:schemeClr val="tx1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cello-phrase-spectrogra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5313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42956E-7 -2.88083E-6 L 0.93564 0.00367 " pathEditMode="relative" rAng="0" ptsTypes="AA">
                                      <p:cBhvr>
                                        <p:cTn id="6" dur="848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777" y="174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5"/>
                                            </p:cond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ello-phrase-residual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par>
              <p:cTn id="7"/>
            </p:par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lo-phrase-spectrogr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4114800"/>
          </a:xfrm>
          <a:prstGeom prst="rect">
            <a:avLst/>
          </a:prstGeom>
        </p:spPr>
      </p:pic>
      <p:pic>
        <p:nvPicPr>
          <p:cNvPr id="2" name="Picture 1" descr="cello-phrase-stochastic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14800"/>
            <a:ext cx="146304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5313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par>
              <p:cTn id="2"/>
            </p:par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lo-phrase-spectrogr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4114800"/>
          </a:xfrm>
          <a:prstGeom prst="rect">
            <a:avLst/>
          </a:prstGeom>
        </p:spPr>
      </p:pic>
      <p:pic>
        <p:nvPicPr>
          <p:cNvPr id="2" name="Picture 1" descr="cello-phrase-harmonic-plus-stochastic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14800"/>
            <a:ext cx="146304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5313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par>
              <p:cTn id="2"/>
            </p:par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ello-phrase-pitch-transformatio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14800"/>
            <a:ext cx="14630400" cy="4114800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789177" y="4472277"/>
            <a:ext cx="0" cy="3154680"/>
          </a:xfrm>
          <a:prstGeom prst="line">
            <a:avLst/>
          </a:prstGeom>
          <a:ln w="28575" cmpd="sng">
            <a:solidFill>
              <a:schemeClr val="tx1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cello-phrase-spectrogra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5313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42956E-7 -2.88083E-6 L 0.93564 0.00367 " pathEditMode="relative" rAng="0" ptsTypes="AA">
                                      <p:cBhvr>
                                        <p:cTn id="6" dur="848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777" y="174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5"/>
                                            </p:cond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ello-phrase-pitch-transformation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par>
              <p:cTn id="7"/>
            </p:par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ello-phrase-weird-transformatio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14800"/>
            <a:ext cx="14630400" cy="4114800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789177" y="4472277"/>
            <a:ext cx="0" cy="3154680"/>
          </a:xfrm>
          <a:prstGeom prst="line">
            <a:avLst/>
          </a:prstGeom>
          <a:ln w="28575" cmpd="sng">
            <a:solidFill>
              <a:schemeClr val="tx1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cello-phrase-spectrogra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8272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88474E-6 -2.66101E-7 L 0.93575 0.00019 " pathEditMode="relative" rAng="0" ptsTypes="AA">
                                      <p:cBhvr>
                                        <p:cTn id="6" dur="848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787" y="0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5"/>
                                            </p:cond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ello-phrase-weird-transformation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par>
              <p:cTn id="7"/>
            </p:par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6383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1498</TotalTime>
  <Words>199</Words>
  <Application>Microsoft Macintosh PowerPoint</Application>
  <PresentationFormat>Custom</PresentationFormat>
  <Paragraphs>24</Paragraphs>
  <Slides>9</Slides>
  <Notes>9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Universitat Pompeu Fabra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Xavier Serra</dc:creator>
  <cp:lastModifiedBy>Xavier Serra</cp:lastModifiedBy>
  <cp:revision>30</cp:revision>
  <dcterms:created xsi:type="dcterms:W3CDTF">2014-06-01T17:12:25Z</dcterms:created>
  <dcterms:modified xsi:type="dcterms:W3CDTF">2014-07-28T13:54:32Z</dcterms:modified>
</cp:coreProperties>
</file>